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A1A18"/>
    <a:srgbClr val="DCDCDC"/>
    <a:srgbClr val="DC514C"/>
    <a:srgbClr val="128E4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Электронные заявления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16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E1-4DFD-A3DE-7A257C53EB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Бумажные заявления</c:v>
                </c:pt>
              </c:strCache>
            </c:strRef>
          </c:tx>
          <c:spPr>
            <a:solidFill>
              <a:srgbClr val="7A1A18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82</c:v>
                </c:pt>
                <c:pt idx="1">
                  <c:v>135</c:v>
                </c:pt>
                <c:pt idx="2">
                  <c:v>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E1-4DFD-A3DE-7A257C53EBD2}"/>
            </c:ext>
          </c:extLst>
        </c:ser>
        <c:dLbls>
          <c:showVal val="1"/>
        </c:dLbls>
        <c:gapWidth val="219"/>
        <c:overlap val="-27"/>
        <c:axId val="133443584"/>
        <c:axId val="133445120"/>
      </c:barChart>
      <c:catAx>
        <c:axId val="1334435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3445120"/>
        <c:crosses val="autoZero"/>
        <c:auto val="1"/>
        <c:lblAlgn val="ctr"/>
        <c:lblOffset val="100"/>
      </c:catAx>
      <c:valAx>
        <c:axId val="133445120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заявлений</a:t>
                </a:r>
              </a:p>
            </c:rich>
          </c:tx>
          <c:layout/>
        </c:title>
        <c:numFmt formatCode="General" sourceLinked="1"/>
        <c:majorTickMark val="none"/>
        <c:tickLblPos val="none"/>
        <c:crossAx val="13344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490613073259974E-2"/>
          <c:y val="0.78935633900721358"/>
          <c:w val="0.89999994503014835"/>
          <c:h val="0.12617461549586348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900">
          <a:latin typeface="+mn-lt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Одобрено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3F-4756-A03E-A7D4E70125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Отказ</c:v>
                </c:pt>
              </c:strCache>
            </c:strRef>
          </c:tx>
          <c:spPr>
            <a:solidFill>
              <a:srgbClr val="DC514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3F-4756-A03E-A7D4E70125A4}"/>
            </c:ext>
          </c:extLst>
        </c:ser>
        <c:dLbls>
          <c:showVal val="1"/>
        </c:dLbls>
        <c:gapWidth val="219"/>
        <c:overlap val="-27"/>
        <c:axId val="133656576"/>
        <c:axId val="133658112"/>
      </c:barChart>
      <c:catAx>
        <c:axId val="1336565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3658112"/>
        <c:crosses val="autoZero"/>
        <c:auto val="1"/>
        <c:lblAlgn val="ctr"/>
        <c:lblOffset val="100"/>
      </c:catAx>
      <c:valAx>
        <c:axId val="133658112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Количество электронных заявлений</a:t>
                </a:r>
              </a:p>
            </c:rich>
          </c:tx>
          <c:layout/>
        </c:title>
        <c:numFmt formatCode="General" sourceLinked="1"/>
        <c:majorTickMark val="none"/>
        <c:tickLblPos val="none"/>
        <c:crossAx val="13365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9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EF794-C342-405F-8104-42916FA6C0C7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2144B-7A1D-422B-9098-9A544F8044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01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2144B-7A1D-422B-9098-9A544F8044A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403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34796" y="1122363"/>
            <a:ext cx="4557204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4796" y="3602038"/>
            <a:ext cx="45572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202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6452" y="6217007"/>
            <a:ext cx="592663" cy="365125"/>
          </a:xfrm>
          <a:prstGeom prst="rect">
            <a:avLst/>
          </a:prstGeom>
        </p:spPr>
        <p:txBody>
          <a:bodyPr/>
          <a:lstStyle/>
          <a:p>
            <a:fld id="{DAD16132-E07F-495A-8545-6C0F3364E1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0124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E4FF62-C6F4-4572-A39F-CD986B50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6C4DD60-1B83-428F-A4FC-DE2C7C9D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CF36B3E-4178-4C0D-A408-5C1676DAF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72AB709-CEC9-481D-A205-76363E10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6132-E07F-495A-8545-6C0F3364E1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619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6962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1032" y="46724"/>
            <a:ext cx="10898086" cy="742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13" y="1087982"/>
            <a:ext cx="11383403" cy="5088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xmlns="" id="{54D70182-23A5-4CDC-81B7-E4AD0B304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93861" y="6446151"/>
            <a:ext cx="2759330" cy="365125"/>
          </a:xfrm>
          <a:prstGeom prst="rect">
            <a:avLst/>
          </a:prstGeom>
        </p:spPr>
        <p:txBody>
          <a:bodyPr anchor="ctr"/>
          <a:lstStyle>
            <a:lvl1pPr>
              <a:defRPr lang="ru-RU" sz="1400" dirty="0"/>
            </a:lvl1pPr>
          </a:lstStyle>
          <a:p>
            <a:endParaRPr lang="ru-RU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xmlns="" id="{5A69C325-A8FF-484C-9CBA-561B34DAA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5713" y="6456120"/>
            <a:ext cx="7967446" cy="365125"/>
          </a:xfrm>
          <a:prstGeom prst="rect">
            <a:avLst/>
          </a:prstGeom>
        </p:spPr>
        <p:txBody>
          <a:bodyPr anchor="ctr"/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FA2498AD-F03A-43BA-9A56-6B5C0A8F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53190" y="6217521"/>
            <a:ext cx="585925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="1">
                <a:solidFill>
                  <a:srgbClr val="DC514C"/>
                </a:solidFill>
              </a:defRPr>
            </a:lvl1pPr>
          </a:lstStyle>
          <a:p>
            <a:fld id="{DAD16132-E07F-495A-8545-6C0F3364E1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651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4" r:id="rId3"/>
    <p:sldLayoutId id="2147483663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rgejkornukov@yande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111A228-6310-439C-B719-A657AF210445}"/>
              </a:ext>
            </a:extLst>
          </p:cNvPr>
          <p:cNvSpPr/>
          <p:nvPr/>
        </p:nvSpPr>
        <p:spPr>
          <a:xfrm>
            <a:off x="147939" y="1715417"/>
            <a:ext cx="45720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1.Описать </a:t>
            </a:r>
            <a:r>
              <a:rPr lang="ru-RU" sz="1400" dirty="0"/>
              <a:t>маршрутизацию пациентов и их законных представителей при внесении в Информационный ресурс Фонда «Круг добра» заявления сотрудником ОУЗ и при подаче «электронного» заявления законным представителем для получения помощи Фонда «Круг добра» на официальном сайте Фонда или на Едином портале государственных </a:t>
            </a:r>
            <a:r>
              <a:rPr lang="ru-RU" sz="1400" dirty="0" smtClean="0"/>
              <a:t>услуг</a:t>
            </a:r>
          </a:p>
          <a:p>
            <a:r>
              <a:rPr lang="ru-RU" sz="1400" dirty="0" smtClean="0"/>
              <a:t>2.Провести анализ заявлений</a:t>
            </a:r>
            <a:endParaRPr lang="ru-RU" sz="140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7158C2-EA90-4F57-86FE-A2AB9E1CA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880" y="76257"/>
            <a:ext cx="10360240" cy="598446"/>
          </a:xfrm>
        </p:spPr>
        <p:txBody>
          <a:bodyPr anchor="ctr">
            <a:noAutofit/>
          </a:bodyPr>
          <a:lstStyle/>
          <a:p>
            <a:r>
              <a:rPr lang="ru-RU" sz="1600" b="1" u="sng" dirty="0"/>
              <a:t>Анализ заявлений, поданных в Информационный ресурс Фонда «Круг добра» в Воронежской области, </a:t>
            </a:r>
            <a:r>
              <a:rPr lang="ru-RU" sz="1600" b="1" u="sng" dirty="0" smtClean="0"/>
              <a:t>включительно</a:t>
            </a:r>
            <a:r>
              <a:rPr lang="ru-RU" sz="1600" b="1" u="sng" dirty="0" smtClean="0"/>
              <a:t> </a:t>
            </a:r>
            <a:r>
              <a:rPr lang="ru-RU" sz="1600" b="1" u="sng" dirty="0"/>
              <a:t>пациентов </a:t>
            </a:r>
            <a:r>
              <a:rPr lang="ru-RU" sz="1600" b="1" u="sng" dirty="0" smtClean="0"/>
              <a:t>с диагнозом «</a:t>
            </a:r>
            <a:r>
              <a:rPr lang="ru-RU" sz="1600" b="1" u="sng" dirty="0" err="1" smtClean="0"/>
              <a:t>М</a:t>
            </a:r>
            <a:r>
              <a:rPr lang="ru-RU" sz="1600" b="1" u="sng" dirty="0" err="1" smtClean="0"/>
              <a:t>уковисцидоз</a:t>
            </a:r>
            <a:r>
              <a:rPr lang="ru-RU" sz="1600" b="1" u="sng" dirty="0" smtClean="0"/>
              <a:t>»</a:t>
            </a:r>
            <a:br>
              <a:rPr lang="ru-RU" sz="1600" b="1" u="sng" dirty="0" smtClean="0"/>
            </a:br>
            <a:r>
              <a:rPr lang="ru-RU" sz="1600" b="1" u="sng" dirty="0" smtClean="0"/>
              <a:t> </a:t>
            </a:r>
            <a:r>
              <a:rPr lang="ru-RU" sz="1600" b="1" u="sng" dirty="0"/>
              <a:t>в 2021-2023 гг.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A248122-2F74-4CC1-BFA4-C6CD585DB46B}"/>
              </a:ext>
            </a:extLst>
          </p:cNvPr>
          <p:cNvSpPr txBox="1">
            <a:spLocks/>
          </p:cNvSpPr>
          <p:nvPr/>
        </p:nvSpPr>
        <p:spPr>
          <a:xfrm>
            <a:off x="7996687" y="3475188"/>
            <a:ext cx="4039006" cy="2083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/>
              <a:t> 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63DD116-049C-48F4-B75C-BC04E26039A4}"/>
              </a:ext>
            </a:extLst>
          </p:cNvPr>
          <p:cNvSpPr txBox="1">
            <a:spLocks/>
          </p:cNvSpPr>
          <p:nvPr/>
        </p:nvSpPr>
        <p:spPr>
          <a:xfrm>
            <a:off x="1280161" y="701771"/>
            <a:ext cx="10592971" cy="598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dirty="0" err="1"/>
              <a:t>Корнуков</a:t>
            </a:r>
            <a:r>
              <a:rPr lang="ru-RU" sz="1400" dirty="0"/>
              <a:t> Сергей Сергеевич, </a:t>
            </a:r>
            <a:r>
              <a:rPr lang="en-US" sz="1400" dirty="0">
                <a:hlinkClick r:id="rId3"/>
              </a:rPr>
              <a:t>sergejkornukov@yandex.ru</a:t>
            </a:r>
            <a:r>
              <a:rPr lang="ru-RU" sz="1400" dirty="0"/>
              <a:t>                                  Швырев Анатолий Петрович</a:t>
            </a:r>
          </a:p>
          <a:p>
            <a:pPr algn="l"/>
            <a:r>
              <a:rPr lang="ru-RU" sz="1400" i="1" dirty="0"/>
              <a:t>БУЗ ВО «Воронежская областная детская клиническая больница №1»             ВГМУ имени Н.Н. Бурденко</a:t>
            </a:r>
          </a:p>
          <a:p>
            <a:pPr algn="l"/>
            <a:r>
              <a:rPr lang="ru-RU" sz="1400" i="1" dirty="0"/>
              <a:t>         И</a:t>
            </a:r>
            <a:r>
              <a:rPr lang="ru-RU" sz="1400" dirty="0"/>
              <a:t>сточник финансирования: отсутствует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1C36E82-61D0-4741-9C4D-D2D633C012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270" y="89668"/>
            <a:ext cx="656492" cy="656492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B2A657A2-E724-4427-BAA8-E93B37C8780A}"/>
              </a:ext>
            </a:extLst>
          </p:cNvPr>
          <p:cNvSpPr txBox="1">
            <a:spLocks/>
          </p:cNvSpPr>
          <p:nvPr/>
        </p:nvSpPr>
        <p:spPr>
          <a:xfrm>
            <a:off x="138023" y="1671382"/>
            <a:ext cx="4581916" cy="2020724"/>
          </a:xfrm>
          <a:prstGeom prst="rect">
            <a:avLst/>
          </a:prstGeom>
          <a:ln w="19050">
            <a:solidFill>
              <a:srgbClr val="DC514C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EAE0F3F-D74B-424B-84EC-026C285DADE7}"/>
              </a:ext>
            </a:extLst>
          </p:cNvPr>
          <p:cNvSpPr txBox="1"/>
          <p:nvPr/>
        </p:nvSpPr>
        <p:spPr>
          <a:xfrm>
            <a:off x="117605" y="1404310"/>
            <a:ext cx="2005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DC514C"/>
                </a:solidFill>
              </a:rPr>
              <a:t>Цель исследования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0F88E49-12F5-4E87-924C-46C080C37A91}"/>
              </a:ext>
            </a:extLst>
          </p:cNvPr>
          <p:cNvSpPr/>
          <p:nvPr/>
        </p:nvSpPr>
        <p:spPr>
          <a:xfrm>
            <a:off x="9090560" y="1705766"/>
            <a:ext cx="310280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7A1A18"/>
                </a:solidFill>
              </a:rPr>
              <a:t>Эффективная коммуникативная </a:t>
            </a:r>
            <a:r>
              <a:rPr lang="ru-RU" sz="1400" dirty="0"/>
              <a:t>деятельность со всеми участниками процесса при оформлении заявки приводит к </a:t>
            </a:r>
            <a:r>
              <a:rPr lang="ru-RU" sz="1400" dirty="0">
                <a:solidFill>
                  <a:srgbClr val="7A1A18"/>
                </a:solidFill>
              </a:rPr>
              <a:t>своевременному обеспечению пациентов</a:t>
            </a:r>
            <a:r>
              <a:rPr lang="ru-RU" sz="1400" dirty="0"/>
              <a:t> необходимыми лекарственными препаратами, медицинскими изделиями и техническими средствами реабилитации</a:t>
            </a:r>
          </a:p>
          <a:p>
            <a:r>
              <a:rPr lang="ru-RU" sz="1400" dirty="0"/>
              <a:t>Проведение </a:t>
            </a:r>
            <a:r>
              <a:rPr lang="ru-RU" sz="1400" dirty="0">
                <a:solidFill>
                  <a:srgbClr val="7A1A18"/>
                </a:solidFill>
              </a:rPr>
              <a:t>просветительской работы </a:t>
            </a:r>
            <a:r>
              <a:rPr lang="ru-RU" sz="1400" dirty="0"/>
              <a:t>с сотрудниками  медицинских учреждений и </a:t>
            </a:r>
            <a:r>
              <a:rPr lang="ru-RU" sz="1400" dirty="0">
                <a:solidFill>
                  <a:srgbClr val="7A1A18"/>
                </a:solidFill>
              </a:rPr>
              <a:t>разъяснительной работы </a:t>
            </a:r>
            <a:r>
              <a:rPr lang="ru-RU" sz="1400" dirty="0"/>
              <a:t>с пациентами и их законными представителями </a:t>
            </a:r>
            <a:r>
              <a:rPr lang="ru-RU" sz="1400" dirty="0">
                <a:solidFill>
                  <a:srgbClr val="7A1A18"/>
                </a:solidFill>
              </a:rPr>
              <a:t>снижает </a:t>
            </a:r>
            <a:r>
              <a:rPr lang="ru-RU" sz="1400" dirty="0" smtClean="0">
                <a:solidFill>
                  <a:srgbClr val="7A1A18"/>
                </a:solidFill>
              </a:rPr>
              <a:t>социальное и финансовое «бремя заболевания» </a:t>
            </a:r>
            <a:r>
              <a:rPr lang="ru-RU" sz="1400" dirty="0">
                <a:solidFill>
                  <a:srgbClr val="7A1A18"/>
                </a:solidFill>
              </a:rPr>
              <a:t>и позволяет снизить уровень стигматизации </a:t>
            </a:r>
            <a:r>
              <a:rPr lang="ru-RU" sz="1400" dirty="0"/>
              <a:t>в целом среди пациентов и их родственников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8350F58-38F9-4B34-B3C9-261D947E1470}"/>
              </a:ext>
            </a:extLst>
          </p:cNvPr>
          <p:cNvSpPr txBox="1"/>
          <p:nvPr/>
        </p:nvSpPr>
        <p:spPr>
          <a:xfrm>
            <a:off x="117605" y="3683479"/>
            <a:ext cx="2608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DC514C"/>
                </a:solidFill>
              </a:rPr>
              <a:t>Результаты исследования</a:t>
            </a:r>
          </a:p>
        </p:txBody>
      </p:sp>
      <p:sp>
        <p:nvSpPr>
          <p:cNvPr id="27" name="Объект 2">
            <a:extLst>
              <a:ext uri="{FF2B5EF4-FFF2-40B4-BE49-F238E27FC236}">
                <a16:creationId xmlns:a16="http://schemas.microsoft.com/office/drawing/2014/main" xmlns="" id="{DD498A76-2E17-4830-8562-D264043F5970}"/>
              </a:ext>
            </a:extLst>
          </p:cNvPr>
          <p:cNvSpPr txBox="1">
            <a:spLocks/>
          </p:cNvSpPr>
          <p:nvPr/>
        </p:nvSpPr>
        <p:spPr>
          <a:xfrm>
            <a:off x="8955296" y="1745039"/>
            <a:ext cx="3189027" cy="5008263"/>
          </a:xfrm>
          <a:prstGeom prst="rect">
            <a:avLst/>
          </a:prstGeom>
          <a:ln w="19050">
            <a:solidFill>
              <a:srgbClr val="DC514C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9965596-78FE-4886-A8CA-0D2C75E122D1}"/>
              </a:ext>
            </a:extLst>
          </p:cNvPr>
          <p:cNvSpPr txBox="1"/>
          <p:nvPr/>
        </p:nvSpPr>
        <p:spPr>
          <a:xfrm>
            <a:off x="4854814" y="140431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DC514C"/>
                </a:solidFill>
              </a:rPr>
              <a:t>Метод исследования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3EDD36AE-2F83-45D0-9C93-8337FFE75FBE}"/>
              </a:ext>
            </a:extLst>
          </p:cNvPr>
          <p:cNvSpPr/>
          <p:nvPr/>
        </p:nvSpPr>
        <p:spPr>
          <a:xfrm>
            <a:off x="4945348" y="1715417"/>
            <a:ext cx="41081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Исследовано 424 заявления (393  «бумажных» и 31 «электронное») за период 2021-2023 гг. в Информационном ресурсе Фонда «Круг добра»</a:t>
            </a:r>
          </a:p>
          <a:p>
            <a:r>
              <a:rPr lang="ru-RU" sz="1400" dirty="0"/>
              <a:t>Проанализированы сведения, содержащиеся в Информационном ресурсе и на официальном сайте Фонда «Круг добра»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0AE48F3D-61CB-4AE7-A96D-99E90A4FE533}"/>
              </a:ext>
            </a:extLst>
          </p:cNvPr>
          <p:cNvSpPr/>
          <p:nvPr/>
        </p:nvSpPr>
        <p:spPr>
          <a:xfrm>
            <a:off x="4900079" y="1816180"/>
            <a:ext cx="90535" cy="90535"/>
          </a:xfrm>
          <a:prstGeom prst="ellipse">
            <a:avLst/>
          </a:prstGeom>
          <a:solidFill>
            <a:srgbClr val="DC5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F01B0BC8-2B92-496D-B0BB-AD2C55F542D8}"/>
              </a:ext>
            </a:extLst>
          </p:cNvPr>
          <p:cNvSpPr/>
          <p:nvPr/>
        </p:nvSpPr>
        <p:spPr>
          <a:xfrm>
            <a:off x="4900079" y="2672629"/>
            <a:ext cx="90535" cy="90535"/>
          </a:xfrm>
          <a:prstGeom prst="ellipse">
            <a:avLst/>
          </a:prstGeom>
          <a:solidFill>
            <a:srgbClr val="DC5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8A55A01-4DB1-49D9-8E6D-A78F297A722B}"/>
              </a:ext>
            </a:extLst>
          </p:cNvPr>
          <p:cNvSpPr txBox="1"/>
          <p:nvPr/>
        </p:nvSpPr>
        <p:spPr>
          <a:xfrm>
            <a:off x="8955296" y="1404310"/>
            <a:ext cx="311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DC514C"/>
                </a:solidFill>
              </a:rPr>
              <a:t>Выводы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F5D8CEAE-6A48-43CC-8AAF-5755D4F9407F}"/>
              </a:ext>
            </a:extLst>
          </p:cNvPr>
          <p:cNvSpPr/>
          <p:nvPr/>
        </p:nvSpPr>
        <p:spPr>
          <a:xfrm>
            <a:off x="228491" y="3888790"/>
            <a:ext cx="50448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Количество поданных «бумажных» заявлений ежегодно </a:t>
            </a:r>
            <a:r>
              <a:rPr lang="ru-RU" sz="1400" dirty="0">
                <a:solidFill>
                  <a:srgbClr val="7A1A18"/>
                </a:solidFill>
              </a:rPr>
              <a:t>увеличивается</a:t>
            </a:r>
            <a:r>
              <a:rPr lang="ru-RU" sz="1400" dirty="0"/>
              <a:t> в среднем </a:t>
            </a:r>
            <a:r>
              <a:rPr lang="ru-RU" sz="1400" dirty="0">
                <a:solidFill>
                  <a:srgbClr val="7A1A18"/>
                </a:solidFill>
              </a:rPr>
              <a:t>в 1,5 раза</a:t>
            </a:r>
          </a:p>
          <a:p>
            <a:r>
              <a:rPr lang="ru-RU" sz="1400" dirty="0"/>
              <a:t>В период с 2021г. по 2023 г. ежегодное количество «электронных» заявлений </a:t>
            </a:r>
            <a:r>
              <a:rPr lang="ru-RU" sz="1400" dirty="0">
                <a:solidFill>
                  <a:srgbClr val="7A1A18"/>
                </a:solidFill>
              </a:rPr>
              <a:t>не возрастает</a:t>
            </a:r>
          </a:p>
          <a:p>
            <a:r>
              <a:rPr lang="ru-RU" sz="1400" dirty="0"/>
              <a:t>Все «бумажные» заявления в 2022-2023 гг. получили статус «</a:t>
            </a:r>
            <a:r>
              <a:rPr lang="ru-RU" sz="1400" dirty="0">
                <a:solidFill>
                  <a:srgbClr val="7A1A18"/>
                </a:solidFill>
              </a:rPr>
              <a:t>Одобрено</a:t>
            </a:r>
            <a:r>
              <a:rPr lang="ru-RU" sz="1400" dirty="0"/>
              <a:t>»</a:t>
            </a:r>
          </a:p>
          <a:p>
            <a:r>
              <a:rPr lang="ru-RU" sz="1400" dirty="0"/>
              <a:t>Статус «</a:t>
            </a:r>
            <a:r>
              <a:rPr lang="ru-RU" sz="1400" dirty="0" smtClean="0"/>
              <a:t>Отказано» </a:t>
            </a:r>
            <a:r>
              <a:rPr lang="ru-RU" sz="1400" dirty="0"/>
              <a:t>присваивается </a:t>
            </a:r>
            <a:r>
              <a:rPr lang="ru-RU" sz="1400" dirty="0">
                <a:solidFill>
                  <a:srgbClr val="7A1A18"/>
                </a:solidFill>
              </a:rPr>
              <a:t>только части </a:t>
            </a:r>
            <a:r>
              <a:rPr lang="ru-RU" sz="1400" dirty="0"/>
              <a:t>«электронных» заявлений</a:t>
            </a:r>
          </a:p>
          <a:p>
            <a:r>
              <a:rPr lang="ru-RU" sz="1400" dirty="0"/>
              <a:t>Ежегодно </a:t>
            </a:r>
            <a:r>
              <a:rPr lang="ru-RU" sz="1400" dirty="0">
                <a:solidFill>
                  <a:srgbClr val="7A1A18"/>
                </a:solidFill>
              </a:rPr>
              <a:t>увеличивается перечень заболеваний </a:t>
            </a:r>
          </a:p>
          <a:p>
            <a:r>
              <a:rPr lang="ru-RU" sz="1400" dirty="0">
                <a:solidFill>
                  <a:srgbClr val="7A1A18"/>
                </a:solidFill>
              </a:rPr>
              <a:t>и элементов закупки </a:t>
            </a:r>
            <a:r>
              <a:rPr lang="ru-RU" sz="1400" dirty="0"/>
              <a:t>по поданным в заявлениям</a:t>
            </a:r>
          </a:p>
          <a:p>
            <a:r>
              <a:rPr lang="ru-RU" sz="1400" kern="100" dirty="0">
                <a:cs typeface="Times New Roman" panose="02020603050405020304" pitchFamily="18" charset="0"/>
              </a:rPr>
              <a:t>Количество заявлений на обеспечение препаратом  </a:t>
            </a:r>
            <a:r>
              <a:rPr lang="ru-RU" sz="1400" kern="100" dirty="0" err="1">
                <a:cs typeface="Times New Roman" panose="02020603050405020304" pitchFamily="18" charset="0"/>
              </a:rPr>
              <a:t>Элексакафтор+Тезакафтор+Ивакафтор</a:t>
            </a:r>
            <a:r>
              <a:rPr lang="ru-RU" sz="1400" kern="100" dirty="0">
                <a:cs typeface="Times New Roman" panose="02020603050405020304" pitchFamily="18" charset="0"/>
              </a:rPr>
              <a:t>; </a:t>
            </a:r>
            <a:r>
              <a:rPr lang="ru-RU" sz="1400" kern="100" dirty="0" err="1">
                <a:cs typeface="Times New Roman" panose="02020603050405020304" pitchFamily="18" charset="0"/>
              </a:rPr>
              <a:t>Ивакафтор</a:t>
            </a:r>
            <a:r>
              <a:rPr lang="ru-RU" sz="1400" kern="100" dirty="0">
                <a:cs typeface="Times New Roman" panose="02020603050405020304" pitchFamily="18" charset="0"/>
              </a:rPr>
              <a:t> возросло в три раза.   </a:t>
            </a:r>
          </a:p>
          <a:p>
            <a:endParaRPr lang="ru-RU" sz="1400" dirty="0"/>
          </a:p>
        </p:txBody>
      </p:sp>
      <p:sp>
        <p:nvSpPr>
          <p:cNvPr id="35" name="Равнобедренный треугольник 34">
            <a:extLst>
              <a:ext uri="{FF2B5EF4-FFF2-40B4-BE49-F238E27FC236}">
                <a16:creationId xmlns:a16="http://schemas.microsoft.com/office/drawing/2014/main" xmlns="" id="{D2D1DDC2-3823-4D80-9AAF-820BB6ECA332}"/>
              </a:ext>
            </a:extLst>
          </p:cNvPr>
          <p:cNvSpPr/>
          <p:nvPr/>
        </p:nvSpPr>
        <p:spPr>
          <a:xfrm rot="5400000">
            <a:off x="8992068" y="1801626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>
            <a:extLst>
              <a:ext uri="{FF2B5EF4-FFF2-40B4-BE49-F238E27FC236}">
                <a16:creationId xmlns:a16="http://schemas.microsoft.com/office/drawing/2014/main" xmlns="" id="{58E5C955-A186-4EB4-9634-6A11FA7DB647}"/>
              </a:ext>
            </a:extLst>
          </p:cNvPr>
          <p:cNvSpPr/>
          <p:nvPr/>
        </p:nvSpPr>
        <p:spPr>
          <a:xfrm rot="5400000">
            <a:off x="8992068" y="4360621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>
            <a:extLst>
              <a:ext uri="{FF2B5EF4-FFF2-40B4-BE49-F238E27FC236}">
                <a16:creationId xmlns:a16="http://schemas.microsoft.com/office/drawing/2014/main" xmlns="" id="{95463EBC-42FF-457F-A4FE-B24C77890DA3}"/>
              </a:ext>
            </a:extLst>
          </p:cNvPr>
          <p:cNvSpPr/>
          <p:nvPr/>
        </p:nvSpPr>
        <p:spPr>
          <a:xfrm rot="5400000">
            <a:off x="125373" y="3979626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>
            <a:extLst>
              <a:ext uri="{FF2B5EF4-FFF2-40B4-BE49-F238E27FC236}">
                <a16:creationId xmlns:a16="http://schemas.microsoft.com/office/drawing/2014/main" xmlns="" id="{3FC47528-B34A-49BC-A9A8-837AB5F3F58F}"/>
              </a:ext>
            </a:extLst>
          </p:cNvPr>
          <p:cNvSpPr/>
          <p:nvPr/>
        </p:nvSpPr>
        <p:spPr>
          <a:xfrm rot="5400000">
            <a:off x="125373" y="4406212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>
            <a:extLst>
              <a:ext uri="{FF2B5EF4-FFF2-40B4-BE49-F238E27FC236}">
                <a16:creationId xmlns:a16="http://schemas.microsoft.com/office/drawing/2014/main" xmlns="" id="{7C546EE2-37E6-4FAA-B682-1E27B912D655}"/>
              </a:ext>
            </a:extLst>
          </p:cNvPr>
          <p:cNvSpPr/>
          <p:nvPr/>
        </p:nvSpPr>
        <p:spPr>
          <a:xfrm rot="5400000">
            <a:off x="125373" y="4832798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xmlns="" id="{9F3EBD39-B776-4390-8F36-B92F36126B34}"/>
              </a:ext>
            </a:extLst>
          </p:cNvPr>
          <p:cNvSpPr/>
          <p:nvPr/>
        </p:nvSpPr>
        <p:spPr>
          <a:xfrm rot="5400000">
            <a:off x="125373" y="5259384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>
            <a:extLst>
              <a:ext uri="{FF2B5EF4-FFF2-40B4-BE49-F238E27FC236}">
                <a16:creationId xmlns:a16="http://schemas.microsoft.com/office/drawing/2014/main" xmlns="" id="{99F71891-22B7-4DD1-A46A-9F538695AE66}"/>
              </a:ext>
            </a:extLst>
          </p:cNvPr>
          <p:cNvSpPr/>
          <p:nvPr/>
        </p:nvSpPr>
        <p:spPr>
          <a:xfrm rot="5400000">
            <a:off x="125373" y="5686049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2" name="Объект 6">
            <a:extLst>
              <a:ext uri="{FF2B5EF4-FFF2-40B4-BE49-F238E27FC236}">
                <a16:creationId xmlns:a16="http://schemas.microsoft.com/office/drawing/2014/main" xmlns="" id="{55EEB5E7-DD74-493D-801A-AF1C65712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3099341"/>
              </p:ext>
            </p:extLst>
          </p:nvPr>
        </p:nvGraphicFramePr>
        <p:xfrm>
          <a:off x="5196642" y="3644968"/>
          <a:ext cx="3638358" cy="1470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3" name="Объект 6">
            <a:extLst>
              <a:ext uri="{FF2B5EF4-FFF2-40B4-BE49-F238E27FC236}">
                <a16:creationId xmlns:a16="http://schemas.microsoft.com/office/drawing/2014/main" xmlns="" id="{1BEC129E-46E9-491F-BD25-9FB0BC5322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4833809"/>
              </p:ext>
            </p:extLst>
          </p:nvPr>
        </p:nvGraphicFramePr>
        <p:xfrm>
          <a:off x="5153508" y="5208024"/>
          <a:ext cx="3638359" cy="1470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4" name="Равнобедренный треугольник 43">
            <a:extLst>
              <a:ext uri="{FF2B5EF4-FFF2-40B4-BE49-F238E27FC236}">
                <a16:creationId xmlns:a16="http://schemas.microsoft.com/office/drawing/2014/main" xmlns="" id="{41E75F73-53F9-4C8E-9E2C-9F777AF3BEFC}"/>
              </a:ext>
            </a:extLst>
          </p:cNvPr>
          <p:cNvSpPr/>
          <p:nvPr/>
        </p:nvSpPr>
        <p:spPr>
          <a:xfrm rot="5400000">
            <a:off x="125373" y="6114565"/>
            <a:ext cx="166373" cy="119642"/>
          </a:xfrm>
          <a:prstGeom prst="triangle">
            <a:avLst/>
          </a:prstGeom>
          <a:solidFill>
            <a:srgbClr val="DC514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7372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1460</TotalTime>
  <Words>298</Words>
  <Application>Microsoft Office PowerPoint</Application>
  <PresentationFormat>Произвольный</PresentationFormat>
  <Paragraphs>25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Анализ заявлений, поданных в Информационный ресурс Фонда «Круг добра» в Воронежской области, включительно пациентов с диагнозом «Муковисцидоз»  в 2021-2023 гг.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Корнукова Арина Сергеевна</dc:creator>
  <cp:lastModifiedBy>medic</cp:lastModifiedBy>
  <cp:revision>237</cp:revision>
  <dcterms:created xsi:type="dcterms:W3CDTF">2023-12-11T16:57:40Z</dcterms:created>
  <dcterms:modified xsi:type="dcterms:W3CDTF">2024-03-28T09:53:47Z</dcterms:modified>
</cp:coreProperties>
</file>